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3" r:id="rId3"/>
    <p:sldId id="304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70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13391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37602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28154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48470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4057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3206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82219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73229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39939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60481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40111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0AE58D-318C-436F-B8D1-0969D266D86E}" type="datetimeFigureOut">
              <a:rPr lang="es-CL" smtClean="0"/>
              <a:t>05-07-2023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5662C-A14A-4C12-A396-C82B5F8061B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24579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llibrodepython.com/mutabilidad-python" TargetMode="External"/><Relationship Id="rId2" Type="http://schemas.openxmlformats.org/officeDocument/2006/relationships/hyperlink" Target="https://ellibrodepython.com/listas-en-python/" TargetMode="Externa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763"/>
            <a:ext cx="12192000" cy="686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541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38100"/>
            <a:ext cx="12192000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583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2"/>
            <a:ext cx="121920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858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"/>
            <a:ext cx="121920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162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87"/>
            <a:ext cx="12096750" cy="682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962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11982450" cy="68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5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33337"/>
            <a:ext cx="12044362" cy="679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17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6871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437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525"/>
            <a:ext cx="12191999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298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2"/>
            <a:ext cx="121920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18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363"/>
          <a:stretch/>
        </p:blipFill>
        <p:spPr>
          <a:xfrm>
            <a:off x="58189" y="-23813"/>
            <a:ext cx="12045142" cy="690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762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D03FE0A-418B-9DF0-DF00-F9E161A22A39}"/>
              </a:ext>
            </a:extLst>
          </p:cNvPr>
          <p:cNvSpPr txBox="1"/>
          <p:nvPr/>
        </p:nvSpPr>
        <p:spPr>
          <a:xfrm>
            <a:off x="1177119" y="645359"/>
            <a:ext cx="8581030" cy="26575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2100"/>
              </a:lnSpc>
              <a:spcAft>
                <a:spcPts val="800"/>
              </a:spcAft>
            </a:pPr>
            <a:r>
              <a:rPr lang="es-CL" sz="2000" b="1" dirty="0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es-CL" sz="2000" dirty="0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, posee además de los tipos ya vistos, tres tipos más complejos, que admiten una colección de datos. </a:t>
            </a:r>
            <a:r>
              <a:rPr lang="en-US" sz="2000" dirty="0" err="1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Estos</a:t>
            </a:r>
            <a:r>
              <a:rPr lang="en-US" sz="2000" dirty="0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tipos</a:t>
            </a:r>
            <a:r>
              <a:rPr lang="en-US" sz="2000" dirty="0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 son:</a:t>
            </a:r>
            <a:endParaRPr lang="es-CL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ts val="21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Tuplas</a:t>
            </a:r>
            <a:endParaRPr lang="es-CL" dirty="0">
              <a:solidFill>
                <a:srgbClr val="22222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ts val="21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Listas</a:t>
            </a:r>
            <a:endParaRPr lang="es-CL" dirty="0">
              <a:solidFill>
                <a:srgbClr val="22222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ts val="21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Diccionarios</a:t>
            </a:r>
            <a:endParaRPr lang="es-CL" dirty="0">
              <a:solidFill>
                <a:srgbClr val="22222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ts val="2100"/>
              </a:lnSpc>
              <a:spcAft>
                <a:spcPts val="800"/>
              </a:spcAft>
            </a:pPr>
            <a:r>
              <a:rPr lang="es-CL" sz="2000" dirty="0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Estos tres tipos, pueden almacenar colecciones de datos de diversos tipos y se diferencian por su sintaxis y por la forma en la cual los datos pueden ser manipulados</a:t>
            </a:r>
            <a:r>
              <a:rPr lang="es-CL" sz="1800" dirty="0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s-CL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672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"/>
            <a:ext cx="12128269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41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0"/>
            <a:ext cx="11391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618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23813"/>
            <a:ext cx="12103330" cy="690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2826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4287"/>
            <a:ext cx="12192000" cy="682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846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763"/>
            <a:ext cx="12191999" cy="686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8718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-4763"/>
            <a:ext cx="11658600" cy="686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79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2"/>
            <a:ext cx="12191999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7203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12"/>
            <a:ext cx="12192000" cy="681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253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12"/>
            <a:ext cx="12192000" cy="681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1777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762"/>
            <a:ext cx="11701462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567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5F8EAFA-CA84-A600-21BB-BDD97862CFB0}"/>
              </a:ext>
            </a:extLst>
          </p:cNvPr>
          <p:cNvSpPr txBox="1"/>
          <p:nvPr/>
        </p:nvSpPr>
        <p:spPr>
          <a:xfrm>
            <a:off x="1032681" y="1025104"/>
            <a:ext cx="10126638" cy="48077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b="1" dirty="0">
                <a:solidFill>
                  <a:srgbClr val="000000"/>
                </a:solidFill>
                <a:effectLst/>
                <a:latin typeface="var(--font)"/>
                <a:ea typeface="Times New Roman" panose="02020603050405020304" pitchFamily="18" charset="0"/>
                <a:cs typeface="Times New Roman" panose="02020603050405020304" pitchFamily="18" charset="0"/>
              </a:rPr>
              <a:t>Tuplas</a:t>
            </a:r>
            <a:endParaRPr lang="es-CL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ts val="2100"/>
              </a:lnSpc>
              <a:spcAft>
                <a:spcPts val="800"/>
              </a:spcAft>
            </a:pPr>
            <a:r>
              <a:rPr lang="es-CL" sz="2400" dirty="0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Una tupla es una variable que permite almacenar varios datos inmutables (no pueden ser modificados una vez creados), y estos datos pueden ser de tipos diferentes:</a:t>
            </a:r>
            <a:endParaRPr lang="es-CL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b="1" dirty="0">
                <a:solidFill>
                  <a:srgbClr val="000000"/>
                </a:solidFill>
                <a:effectLst/>
                <a:latin typeface="var(--font)"/>
                <a:ea typeface="Times New Roman" panose="02020603050405020304" pitchFamily="18" charset="0"/>
                <a:cs typeface="Times New Roman" panose="02020603050405020304" pitchFamily="18" charset="0"/>
              </a:rPr>
              <a:t>Listas</a:t>
            </a:r>
            <a:endParaRPr lang="es-CL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ts val="2100"/>
              </a:lnSpc>
              <a:spcAft>
                <a:spcPts val="800"/>
              </a:spcAft>
            </a:pPr>
            <a:r>
              <a:rPr lang="es-CL" sz="2400" dirty="0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Una lista es similar a una tupla en todos los aspectos. La diferencia radica en que los elementos de una lista sí pueden ser modificados:</a:t>
            </a:r>
            <a:endParaRPr lang="es-CL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b="1" dirty="0">
                <a:solidFill>
                  <a:srgbClr val="000000"/>
                </a:solidFill>
                <a:effectLst/>
                <a:latin typeface="var(--font)"/>
                <a:ea typeface="Times New Roman" panose="02020603050405020304" pitchFamily="18" charset="0"/>
                <a:cs typeface="Times New Roman" panose="02020603050405020304" pitchFamily="18" charset="0"/>
              </a:rPr>
              <a:t>Diccionarios</a:t>
            </a:r>
            <a:endParaRPr lang="es-CL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ts val="2100"/>
              </a:lnSpc>
              <a:spcAft>
                <a:spcPts val="800"/>
              </a:spcAft>
            </a:pPr>
            <a:r>
              <a:rPr lang="es-CL" sz="2400" dirty="0">
                <a:solidFill>
                  <a:srgbClr val="222222"/>
                </a:solidFill>
                <a:effectLst/>
                <a:latin typeface="TextFont"/>
                <a:ea typeface="Times New Roman" panose="02020603050405020304" pitchFamily="18" charset="0"/>
                <a:cs typeface="Times New Roman" panose="02020603050405020304" pitchFamily="18" charset="0"/>
              </a:rPr>
              <a:t>Los diccionarios, al igual que las tuplas y las listas, son colecciones. La diferencia con estos, es que mientras que los elementos de las listas y las tuplas se asocian a un número de índice (o posición), los valores de un diccionario se asocian a un nombre de clave:</a:t>
            </a:r>
            <a:endParaRPr lang="es-CL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3804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62"/>
            <a:ext cx="11868150" cy="677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2973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2"/>
            <a:ext cx="121920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501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14287"/>
            <a:ext cx="11487150" cy="682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9626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765665" y="2793077"/>
            <a:ext cx="432026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5400" b="1" i="0" dirty="0">
                <a:solidFill>
                  <a:srgbClr val="27262B"/>
                </a:solidFill>
                <a:effectLst/>
                <a:latin typeface="PT Sans"/>
              </a:rPr>
              <a:t>Tupla (tuple)</a:t>
            </a:r>
          </a:p>
        </p:txBody>
      </p:sp>
    </p:spTree>
    <p:extLst>
      <p:ext uri="{BB962C8B-B14F-4D97-AF65-F5344CB8AC3E}">
        <p14:creationId xmlns:p14="http://schemas.microsoft.com/office/powerpoint/2010/main" val="4027744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152699" y="919726"/>
            <a:ext cx="914677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i="0" dirty="0">
                <a:solidFill>
                  <a:srgbClr val="27262B"/>
                </a:solidFill>
                <a:effectLst/>
                <a:latin typeface="PT Sans"/>
              </a:rPr>
              <a:t>Tupla (tuple)</a:t>
            </a:r>
          </a:p>
          <a:p>
            <a:pPr algn="just"/>
            <a:r>
              <a:rPr lang="es-ES" sz="3600" b="0" i="0" dirty="0">
                <a:solidFill>
                  <a:srgbClr val="5C5962"/>
                </a:solidFill>
                <a:effectLst/>
                <a:latin typeface="PT Sans"/>
              </a:rPr>
              <a:t>Las </a:t>
            </a:r>
            <a:r>
              <a:rPr lang="es-ES" sz="3600" b="0" i="0" dirty="0" err="1">
                <a:solidFill>
                  <a:srgbClr val="5C5962"/>
                </a:solidFill>
                <a:effectLst/>
                <a:latin typeface="PT Sans"/>
              </a:rPr>
              <a:t>tuplas</a:t>
            </a:r>
            <a:r>
              <a:rPr lang="es-ES" sz="3600" b="0" i="0" dirty="0">
                <a:solidFill>
                  <a:srgbClr val="5C5962"/>
                </a:solidFill>
                <a:effectLst/>
                <a:latin typeface="PT Sans"/>
              </a:rPr>
              <a:t> en Python son un tipo o estructura de datos que permite almacenar datos de una manera muy parecida a las </a:t>
            </a:r>
            <a:r>
              <a:rPr lang="es-ES" sz="3600" b="0" i="0" u="none" strike="noStrike" dirty="0">
                <a:solidFill>
                  <a:srgbClr val="2E5F97"/>
                </a:solidFill>
                <a:effectLst/>
                <a:latin typeface="PT Sans"/>
                <a:hlinkClick r:id="rId2" tooltip="listas"/>
              </a:rPr>
              <a:t>listas</a:t>
            </a:r>
            <a:r>
              <a:rPr lang="es-ES" sz="3600" b="0" i="0" dirty="0">
                <a:solidFill>
                  <a:srgbClr val="5C5962"/>
                </a:solidFill>
                <a:effectLst/>
                <a:latin typeface="PT Sans"/>
              </a:rPr>
              <a:t>, con la salvedad de que son </a:t>
            </a:r>
            <a:r>
              <a:rPr lang="es-ES" sz="3600" b="0" i="0" u="none" strike="noStrike" dirty="0">
                <a:solidFill>
                  <a:srgbClr val="2E5F97"/>
                </a:solidFill>
                <a:effectLst/>
                <a:latin typeface="PT Sans"/>
                <a:hlinkClick r:id="rId3"/>
              </a:rPr>
              <a:t>inmutables</a:t>
            </a:r>
            <a:r>
              <a:rPr lang="es-ES" sz="3600" b="0" i="0" dirty="0">
                <a:solidFill>
                  <a:srgbClr val="5C5962"/>
                </a:solidFill>
                <a:effectLst/>
                <a:latin typeface="PT San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313536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1272170" y="1083025"/>
            <a:ext cx="38507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3200" b="1" i="0" dirty="0">
                <a:solidFill>
                  <a:srgbClr val="27262B"/>
                </a:solidFill>
                <a:effectLst/>
                <a:latin typeface="PT Sans"/>
              </a:rPr>
              <a:t>Crear tupla Python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4630189" y="2200611"/>
            <a:ext cx="6921885" cy="39703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Las </a:t>
            </a:r>
            <a:r>
              <a:rPr kumimoji="0" lang="es-CL" altLang="es-CL" sz="2800" b="0" i="0" u="none" strike="noStrike" cap="none" normalizeH="0" baseline="0" dirty="0" err="1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tuplas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en Python o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tuples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son muy similares a las listas, pero con dos diferencias. Son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kumimoji="0" lang="es-CL" altLang="es-CL" sz="2800" b="1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inmutables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lo que significa que no pueden ser modificadas una vez declaradas, y en vez de inicializarse con corchetes se hace con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()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Dependiendo de lo que queramos hacer,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kumimoji="0" lang="es-CL" altLang="es-CL" sz="2800" b="1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las </a:t>
            </a:r>
            <a:r>
              <a:rPr kumimoji="0" lang="es-CL" altLang="es-CL" sz="2800" b="1" i="0" u="none" strike="noStrike" cap="none" normalizeH="0" baseline="0" dirty="0" err="1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tuplas</a:t>
            </a:r>
            <a:r>
              <a:rPr kumimoji="0" lang="es-CL" altLang="es-CL" sz="2800" b="1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pueden ser m</a:t>
            </a:r>
            <a:r>
              <a:rPr kumimoji="0" lang="es-CL" altLang="es-CL" sz="2800" b="1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á</a:t>
            </a:r>
            <a:r>
              <a:rPr kumimoji="0" lang="es-CL" altLang="es-CL" sz="2800" b="1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 r</a:t>
            </a:r>
            <a:r>
              <a:rPr kumimoji="0" lang="es-CL" altLang="es-CL" sz="2800" b="1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á</a:t>
            </a:r>
            <a:r>
              <a:rPr kumimoji="0" lang="es-CL" altLang="es-CL" sz="2800" b="1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pidas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kumimoji="0" lang="es-CL" altLang="es-CL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30" name="Picture 6" descr="▷ Tuplas en Python - tuple - El Pythonist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89" y="3027299"/>
            <a:ext cx="3690330" cy="2075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80327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22794" y="542698"/>
            <a:ext cx="22783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400" b="0" i="0" dirty="0">
                <a:solidFill>
                  <a:srgbClr val="93A1A1"/>
                </a:solidFill>
                <a:effectLst/>
                <a:latin typeface="SFMono-Regular"/>
              </a:rPr>
              <a:t>tupla</a:t>
            </a:r>
            <a:r>
              <a:rPr lang="es-CL" sz="2400" b="0" i="0" dirty="0">
                <a:solidFill>
                  <a:srgbClr val="5C5962"/>
                </a:solidFill>
                <a:effectLst/>
                <a:latin typeface="SFMono-Regular"/>
              </a:rPr>
              <a:t> </a:t>
            </a:r>
            <a:r>
              <a:rPr lang="es-CL" sz="2400" b="0" i="0" dirty="0">
                <a:solidFill>
                  <a:srgbClr val="859900"/>
                </a:solidFill>
                <a:effectLst/>
                <a:latin typeface="SFMono-Regular"/>
              </a:rPr>
              <a:t>=</a:t>
            </a:r>
            <a:r>
              <a:rPr lang="es-CL" sz="2400" b="0" i="0" dirty="0">
                <a:solidFill>
                  <a:srgbClr val="5C5962"/>
                </a:solidFill>
                <a:effectLst/>
                <a:latin typeface="SFMono-Regular"/>
              </a:rPr>
              <a:t> </a:t>
            </a:r>
            <a:r>
              <a:rPr lang="es-CL" sz="2400" b="0" i="0" dirty="0">
                <a:solidFill>
                  <a:srgbClr val="93A1A1"/>
                </a:solidFill>
                <a:effectLst/>
                <a:latin typeface="SFMono-Regular"/>
              </a:rPr>
              <a:t>(</a:t>
            </a:r>
            <a:r>
              <a:rPr lang="es-CL" sz="2400" b="0" i="0" dirty="0">
                <a:solidFill>
                  <a:srgbClr val="2AA198"/>
                </a:solidFill>
                <a:effectLst/>
                <a:latin typeface="SFMono-Regular"/>
              </a:rPr>
              <a:t>1</a:t>
            </a:r>
            <a:r>
              <a:rPr lang="es-CL" sz="2400" b="0" i="0" dirty="0">
                <a:solidFill>
                  <a:srgbClr val="93A1A1"/>
                </a:solidFill>
                <a:effectLst/>
                <a:latin typeface="SFMono-Regular"/>
              </a:rPr>
              <a:t>,</a:t>
            </a:r>
            <a:r>
              <a:rPr lang="es-CL" sz="2400" b="0" i="0" dirty="0">
                <a:solidFill>
                  <a:srgbClr val="5C5962"/>
                </a:solidFill>
                <a:effectLst/>
                <a:latin typeface="SFMono-Regular"/>
              </a:rPr>
              <a:t> </a:t>
            </a:r>
            <a:r>
              <a:rPr lang="es-CL" sz="2400" b="0" i="0" dirty="0">
                <a:solidFill>
                  <a:srgbClr val="2AA198"/>
                </a:solidFill>
                <a:effectLst/>
                <a:latin typeface="SFMono-Regular"/>
              </a:rPr>
              <a:t>2</a:t>
            </a:r>
            <a:r>
              <a:rPr lang="es-CL" sz="2400" b="0" i="0" dirty="0">
                <a:solidFill>
                  <a:srgbClr val="93A1A1"/>
                </a:solidFill>
                <a:effectLst/>
                <a:latin typeface="SFMono-Regular"/>
              </a:rPr>
              <a:t>,</a:t>
            </a:r>
            <a:r>
              <a:rPr lang="es-CL" sz="2400" b="0" i="0" dirty="0">
                <a:solidFill>
                  <a:srgbClr val="5C5962"/>
                </a:solidFill>
                <a:effectLst/>
                <a:latin typeface="SFMono-Regular"/>
              </a:rPr>
              <a:t> </a:t>
            </a:r>
            <a:r>
              <a:rPr lang="es-CL" sz="2400" b="0" i="0" dirty="0">
                <a:solidFill>
                  <a:srgbClr val="2AA198"/>
                </a:solidFill>
                <a:effectLst/>
                <a:latin typeface="SFMono-Regular"/>
              </a:rPr>
              <a:t>3</a:t>
            </a:r>
            <a:r>
              <a:rPr lang="es-CL" sz="2400" b="0" i="0" dirty="0">
                <a:solidFill>
                  <a:srgbClr val="93A1A1"/>
                </a:solidFill>
                <a:effectLst/>
                <a:latin typeface="SFMono-Regular"/>
              </a:rPr>
              <a:t>)</a:t>
            </a:r>
            <a:r>
              <a:rPr lang="es-CL" sz="2400" b="0" i="0" dirty="0">
                <a:solidFill>
                  <a:srgbClr val="5C5962"/>
                </a:solidFill>
                <a:effectLst/>
                <a:latin typeface="SFMono-Regular"/>
              </a:rPr>
              <a:t> </a:t>
            </a:r>
            <a:r>
              <a:rPr lang="es-CL" sz="2400" b="0" i="0" dirty="0">
                <a:solidFill>
                  <a:srgbClr val="859900"/>
                </a:solidFill>
                <a:effectLst/>
                <a:latin typeface="SFMono-Regular"/>
              </a:rPr>
              <a:t>print</a:t>
            </a:r>
            <a:r>
              <a:rPr lang="es-CL" sz="2400" b="0" i="0" dirty="0">
                <a:solidFill>
                  <a:srgbClr val="93A1A1"/>
                </a:solidFill>
                <a:effectLst/>
                <a:latin typeface="SFMono-Regular"/>
              </a:rPr>
              <a:t>(tupla)</a:t>
            </a:r>
            <a:r>
              <a:rPr lang="es-CL" sz="2400" b="0" i="0" dirty="0">
                <a:solidFill>
                  <a:srgbClr val="5C5962"/>
                </a:solidFill>
                <a:effectLst/>
                <a:latin typeface="SFMono-Regular"/>
              </a:rPr>
              <a:t> </a:t>
            </a:r>
          </a:p>
          <a:p>
            <a:r>
              <a:rPr lang="es-CL" sz="2400" b="0" i="0" dirty="0">
                <a:solidFill>
                  <a:srgbClr val="586E75"/>
                </a:solidFill>
                <a:effectLst/>
                <a:latin typeface="SFMono-Regular"/>
              </a:rPr>
              <a:t>#(1, 2, 3)</a:t>
            </a:r>
            <a:endParaRPr lang="es-CL" sz="24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351570" y="2162928"/>
            <a:ext cx="5221623" cy="138499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Tambi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 pueden declararse sin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()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separando por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,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todos sus elementos.</a:t>
            </a:r>
            <a:endParaRPr kumimoji="0" lang="es-CL" altLang="es-CL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5525193" y="4434581"/>
            <a:ext cx="6096000" cy="12778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US" sz="2400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tupla</a:t>
            </a:r>
            <a:r>
              <a:rPr lang="en-US" sz="2400" dirty="0">
                <a:solidFill>
                  <a:srgbClr val="5C59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400" dirty="0">
                <a:solidFill>
                  <a:srgbClr val="5C59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dirty="0">
                <a:solidFill>
                  <a:srgbClr val="5C59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dirty="0">
                <a:solidFill>
                  <a:srgbClr val="5C59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AA19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s-CL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US" sz="2400" dirty="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US" sz="2400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dirty="0">
                <a:solidFill>
                  <a:srgbClr val="B58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lang="en-US" sz="2400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dirty="0" err="1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tupla</a:t>
            </a:r>
            <a:r>
              <a:rPr lang="en-US" sz="2400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sz="2400" dirty="0">
                <a:solidFill>
                  <a:srgbClr val="5C59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#&lt;class 'tuple'&gt;</a:t>
            </a:r>
            <a:endParaRPr lang="es-CL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2400" dirty="0">
                <a:solidFill>
                  <a:srgbClr val="8599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s-CL" sz="2400" dirty="0">
                <a:solidFill>
                  <a:srgbClr val="93A1A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(tupla)</a:t>
            </a:r>
            <a:r>
              <a:rPr lang="es-CL" sz="2400" dirty="0">
                <a:solidFill>
                  <a:srgbClr val="5C59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s-CL" sz="2400" dirty="0">
                <a:solidFill>
                  <a:srgbClr val="586E7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#(1, 2, 3)</a:t>
            </a:r>
            <a:endParaRPr lang="es-CL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3641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71331" y="651179"/>
            <a:ext cx="6096000" cy="17114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Bef>
                <a:spcPts val="1800"/>
              </a:spcBef>
              <a:spcAft>
                <a:spcPts val="300"/>
              </a:spcAft>
            </a:pPr>
            <a:r>
              <a:rPr lang="es-CL" sz="2400" b="1" dirty="0">
                <a:solidFill>
                  <a:srgbClr val="27262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Operaciones con </a:t>
            </a:r>
            <a:r>
              <a:rPr lang="es-CL" sz="2400" b="1" dirty="0" err="1">
                <a:solidFill>
                  <a:srgbClr val="27262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tuplas</a:t>
            </a:r>
            <a:endParaRPr lang="es-CL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1200"/>
              </a:spcAft>
            </a:pPr>
            <a:r>
              <a:rPr lang="es-CL" dirty="0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Como hemos comentado, las </a:t>
            </a:r>
            <a:r>
              <a:rPr lang="es-CL" dirty="0" err="1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tuplas</a:t>
            </a:r>
            <a:r>
              <a:rPr lang="es-CL" dirty="0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son tipos </a:t>
            </a:r>
            <a:r>
              <a:rPr lang="es-CL" b="1" dirty="0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inmutables</a:t>
            </a:r>
            <a:r>
              <a:rPr lang="es-CL" dirty="0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lo que significa que una vez asignado su valor, no puede ser modificado. Si se intenta, tendremos un </a:t>
            </a:r>
            <a:r>
              <a:rPr lang="es-CL" sz="1100" dirty="0" err="1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TypeError</a:t>
            </a:r>
            <a:r>
              <a:rPr lang="es-CL" dirty="0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s-CL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769705" y="3235513"/>
            <a:ext cx="8876523" cy="1947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tupla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s-CL" sz="14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s-CL" sz="14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s-CL" sz="14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2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s-CL" sz="14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3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s-CL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s-CL" sz="1400" dirty="0">
                <a:solidFill>
                  <a:srgbClr val="586E7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#tupla[0] = 5 # Error! </a:t>
            </a:r>
            <a:r>
              <a:rPr lang="es-CL" sz="1400" dirty="0" err="1">
                <a:solidFill>
                  <a:srgbClr val="586E7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TypeError</a:t>
            </a:r>
            <a:endParaRPr lang="es-CL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CL" sz="2400" dirty="0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 igual que las listas, las </a:t>
            </a:r>
            <a:r>
              <a:rPr lang="es-CL" sz="2400" dirty="0" err="1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tuplas</a:t>
            </a:r>
            <a:r>
              <a:rPr lang="es-CL" sz="2400" dirty="0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también pueden ser anidadas.</a:t>
            </a:r>
            <a:endParaRPr lang="es-CL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tupla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s-CL" sz="14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s-CL" sz="14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s-CL" sz="14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2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s-CL" sz="14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'a'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s-CL" sz="14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'b'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s-CL" sz="14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3</a:t>
            </a:r>
            <a:endParaRPr lang="es-CL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s-CL" sz="14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(tupla)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</a:t>
            </a:r>
            <a:r>
              <a:rPr lang="es-CL" sz="1400" dirty="0">
                <a:solidFill>
                  <a:srgbClr val="586E7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#(1, 2, ('a', 'b'), 3)</a:t>
            </a:r>
            <a:endParaRPr lang="es-CL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s-CL" sz="1400" dirty="0">
                <a:solidFill>
                  <a:srgbClr val="8599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(tupla[</a:t>
            </a:r>
            <a:r>
              <a:rPr lang="es-CL" sz="14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2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][</a:t>
            </a:r>
            <a:r>
              <a:rPr lang="es-CL" sz="1400" dirty="0">
                <a:solidFill>
                  <a:srgbClr val="2AA19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s-CL" sz="1400" dirty="0">
                <a:solidFill>
                  <a:srgbClr val="93A1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])</a:t>
            </a:r>
            <a:r>
              <a:rPr lang="es-CL" sz="1400" dirty="0"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s-CL" sz="1400" dirty="0">
                <a:solidFill>
                  <a:srgbClr val="586E7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#a</a:t>
            </a:r>
            <a:endParaRPr lang="es-CL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7115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39958" y="129921"/>
            <a:ext cx="11467324" cy="6355586"/>
          </a:xfrm>
          <a:prstGeom prst="rect">
            <a:avLst/>
          </a:prstGeom>
          <a:solidFill>
            <a:srgbClr val="F5F6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Y también es posible convertir una lista en tupla haciendo uso de al función 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tuple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2400" b="0" i="0" u="none" strike="noStrike" cap="none" normalizeH="0" baseline="0" dirty="0">
              <a:ln>
                <a:noFill/>
              </a:ln>
              <a:solidFill>
                <a:srgbClr val="93A1A1"/>
              </a:solidFill>
              <a:effectLst/>
              <a:latin typeface="Consolas" panose="020B0609020204030204" pitchFamily="49" charset="0"/>
            </a:endParaRPr>
          </a:p>
          <a:p>
            <a:r>
              <a:rPr lang="es-CL" dirty="0"/>
              <a:t>lista = [1, 2, 3]</a:t>
            </a:r>
          </a:p>
          <a:p>
            <a:r>
              <a:rPr lang="es-CL" dirty="0"/>
              <a:t>tupla = </a:t>
            </a:r>
            <a:r>
              <a:rPr lang="es-CL" dirty="0" err="1"/>
              <a:t>tuple</a:t>
            </a:r>
            <a:r>
              <a:rPr lang="es-CL" dirty="0"/>
              <a:t>(lista)</a:t>
            </a:r>
          </a:p>
          <a:p>
            <a:r>
              <a:rPr lang="es-CL" dirty="0"/>
              <a:t>print(</a:t>
            </a:r>
            <a:r>
              <a:rPr lang="es-CL" dirty="0" err="1"/>
              <a:t>type</a:t>
            </a:r>
            <a:r>
              <a:rPr lang="es-CL" dirty="0"/>
              <a:t>(tupla)) #&lt;</a:t>
            </a:r>
            <a:r>
              <a:rPr lang="es-CL" dirty="0" err="1"/>
              <a:t>class</a:t>
            </a:r>
            <a:r>
              <a:rPr lang="es-CL" dirty="0"/>
              <a:t> '</a:t>
            </a:r>
            <a:r>
              <a:rPr lang="es-CL" dirty="0" err="1"/>
              <a:t>tuple</a:t>
            </a:r>
            <a:r>
              <a:rPr lang="es-CL" dirty="0"/>
              <a:t>'&gt;</a:t>
            </a:r>
          </a:p>
          <a:p>
            <a:r>
              <a:rPr lang="es-CL" dirty="0"/>
              <a:t>print(tupla)       #(1, 2, 3)</a:t>
            </a:r>
          </a:p>
          <a:p>
            <a:endParaRPr lang="es-CL" dirty="0"/>
          </a:p>
          <a:p>
            <a:endParaRPr lang="es-CL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Se puede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kumimoji="0" lang="es-CL" altLang="es-CL" sz="2400" b="1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iterar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una tupla de la misma forma que se hac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í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 con las listas.</a:t>
            </a:r>
          </a:p>
          <a:p>
            <a:endParaRPr lang="fr-FR" dirty="0"/>
          </a:p>
          <a:p>
            <a:r>
              <a:rPr lang="fr-FR" dirty="0"/>
              <a:t>tupla = [1, 2, 3]</a:t>
            </a:r>
          </a:p>
          <a:p>
            <a:r>
              <a:rPr lang="fr-FR" dirty="0"/>
              <a:t>for t in tupla:</a:t>
            </a:r>
          </a:p>
          <a:p>
            <a:r>
              <a:rPr lang="fr-FR" dirty="0"/>
              <a:t>    print(t) #1, 2, 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CL" altLang="es-CL" sz="2400" dirty="0">
              <a:solidFill>
                <a:srgbClr val="5C5962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 panose="020B0604020202020204" pitchFamily="34" charset="-128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Y se puede tambi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é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 asignar el valor de una tupla con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elementos a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variables.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CL" altLang="es-CL" sz="2400" dirty="0">
              <a:solidFill>
                <a:srgbClr val="5C5962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s-ES" dirty="0"/>
              <a:t>l = (1, 2, 3)</a:t>
            </a:r>
          </a:p>
          <a:p>
            <a:r>
              <a:rPr lang="es-ES" dirty="0"/>
              <a:t>x, y, z = 1</a:t>
            </a:r>
          </a:p>
          <a:p>
            <a:r>
              <a:rPr lang="es-ES" dirty="0" err="1"/>
              <a:t>print</a:t>
            </a:r>
            <a:r>
              <a:rPr lang="es-ES" dirty="0"/>
              <a:t>(x, y, z) #1 2 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 panose="020B0604020202020204" pitchFamily="34" charset="-128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0867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196228" y="1835412"/>
            <a:ext cx="394531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4000" b="1" i="0" dirty="0">
                <a:solidFill>
                  <a:srgbClr val="27262B"/>
                </a:solidFill>
                <a:effectLst/>
                <a:latin typeface="PT Sans"/>
              </a:rPr>
              <a:t>Métodos </a:t>
            </a:r>
            <a:r>
              <a:rPr lang="es-CL" sz="4000" b="1" i="0" dirty="0" err="1">
                <a:solidFill>
                  <a:srgbClr val="27262B"/>
                </a:solidFill>
                <a:effectLst/>
                <a:latin typeface="PT Sans"/>
              </a:rPr>
              <a:t>tuplas</a:t>
            </a:r>
            <a:endParaRPr lang="es-CL" sz="4000" b="1" i="0" dirty="0">
              <a:solidFill>
                <a:srgbClr val="27262B"/>
              </a:solidFill>
              <a:effectLst/>
              <a:latin typeface="PT Sans"/>
            </a:endParaRPr>
          </a:p>
        </p:txBody>
      </p:sp>
    </p:spTree>
    <p:extLst>
      <p:ext uri="{BB962C8B-B14F-4D97-AF65-F5344CB8AC3E}">
        <p14:creationId xmlns:p14="http://schemas.microsoft.com/office/powerpoint/2010/main" val="204871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5" y="47625"/>
            <a:ext cx="12117185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2359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04" y="149289"/>
            <a:ext cx="11529012" cy="657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5154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236956" y="2703159"/>
            <a:ext cx="32592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4400" b="1" i="0" dirty="0">
                <a:solidFill>
                  <a:srgbClr val="27262B"/>
                </a:solidFill>
                <a:effectLst/>
                <a:latin typeface="PT Sans"/>
              </a:rPr>
              <a:t>Diccionario</a:t>
            </a:r>
          </a:p>
        </p:txBody>
      </p:sp>
    </p:spTree>
    <p:extLst>
      <p:ext uri="{BB962C8B-B14F-4D97-AF65-F5344CB8AC3E}">
        <p14:creationId xmlns:p14="http://schemas.microsoft.com/office/powerpoint/2010/main" val="16919977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883298" y="656634"/>
            <a:ext cx="6096000" cy="188974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  <a:spcAft>
                <a:spcPts val="0"/>
              </a:spcAft>
            </a:pPr>
            <a:r>
              <a:rPr lang="es-CL" sz="2000" b="1" kern="0" dirty="0">
                <a:solidFill>
                  <a:srgbClr val="27262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Diccionario</a:t>
            </a:r>
          </a:p>
          <a:p>
            <a:pPr>
              <a:lnSpc>
                <a:spcPct val="107000"/>
              </a:lnSpc>
              <a:spcBef>
                <a:spcPts val="1200"/>
              </a:spcBef>
              <a:spcAft>
                <a:spcPts val="0"/>
              </a:spcAft>
            </a:pPr>
            <a:endParaRPr lang="es-CL" sz="2000" b="1" kern="0" dirty="0">
              <a:solidFill>
                <a:srgbClr val="2E74B5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Aft>
                <a:spcPts val="1200"/>
              </a:spcAft>
            </a:pPr>
            <a:r>
              <a:rPr lang="es-CL" dirty="0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Los diccionarios en Python son una estructura de </a:t>
            </a:r>
            <a:r>
              <a:rPr lang="es-CL" sz="2800" dirty="0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datos</a:t>
            </a:r>
            <a:r>
              <a:rPr lang="es-CL" dirty="0">
                <a:solidFill>
                  <a:srgbClr val="5C5962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 que permite almacenar su contenido en forma de llave y valor.</a:t>
            </a:r>
            <a:endParaRPr lang="es-CL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4183225" y="3609386"/>
            <a:ext cx="7657322" cy="27929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228528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3200" b="1" i="0" u="none" strike="noStrike" cap="none" normalizeH="0" baseline="0" dirty="0">
                <a:ln>
                  <a:noFill/>
                </a:ln>
                <a:solidFill>
                  <a:srgbClr val="27262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Crear diccionario Python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Un diccionario en Python es una colección de elementos, donde cada uno tiene una llave 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key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y un valor 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value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 Los diccionarios se pueden crear con paréntesis 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{}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separando con una coma cada par 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key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value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 En el siguiente ejemplo tenemos tres 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rgbClr val="5C5962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keys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rgbClr val="5C596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que son el nombre, la edad y el documento.</a:t>
            </a:r>
            <a:endParaRPr kumimoji="0" lang="es-CL" altLang="es-C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2588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80" y="-28575"/>
            <a:ext cx="11775232" cy="691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8802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31" y="530011"/>
            <a:ext cx="9406131" cy="542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797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55" y="157162"/>
            <a:ext cx="10133045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044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654" y="1542856"/>
            <a:ext cx="10734675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677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2400"/>
            <a:ext cx="109347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7997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91" y="0"/>
            <a:ext cx="11361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9387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0529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"/>
            <a:ext cx="12191999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894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19"/>
            <a:ext cx="12001500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345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288"/>
            <a:ext cx="12192000" cy="688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386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9050"/>
            <a:ext cx="12015787" cy="689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184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763"/>
            <a:ext cx="12191999" cy="686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4784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1873</TotalTime>
  <Words>667</Words>
  <Application>Microsoft Office PowerPoint</Application>
  <PresentationFormat>Panorámica</PresentationFormat>
  <Paragraphs>58</Paragraphs>
  <Slides>49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49</vt:i4>
      </vt:variant>
    </vt:vector>
  </HeadingPairs>
  <TitlesOfParts>
    <vt:vector size="62" baseType="lpstr">
      <vt:lpstr>Arial Unicode MS</vt:lpstr>
      <vt:lpstr>Arial</vt:lpstr>
      <vt:lpstr>Calibri</vt:lpstr>
      <vt:lpstr>Calibri Light</vt:lpstr>
      <vt:lpstr>Consolas</vt:lpstr>
      <vt:lpstr>Courier New</vt:lpstr>
      <vt:lpstr>PT Sans</vt:lpstr>
      <vt:lpstr>SFMono-Regular</vt:lpstr>
      <vt:lpstr>Symbol</vt:lpstr>
      <vt:lpstr>TextFont</vt:lpstr>
      <vt:lpstr>Times New Roman</vt:lpstr>
      <vt:lpstr>var(--font)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inacap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sistemas</dc:creator>
  <cp:lastModifiedBy>PABLO CESAR</cp:lastModifiedBy>
  <cp:revision>27</cp:revision>
  <dcterms:created xsi:type="dcterms:W3CDTF">2023-07-04T00:59:23Z</dcterms:created>
  <dcterms:modified xsi:type="dcterms:W3CDTF">2023-07-06T19:48:22Z</dcterms:modified>
</cp:coreProperties>
</file>

<file path=docProps/thumbnail.jpeg>
</file>